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9" r:id="rId3"/>
  </p:sldMasterIdLst>
  <p:notesMasterIdLst>
    <p:notesMasterId r:id="rId43"/>
  </p:notesMasterIdLst>
  <p:sldIdLst>
    <p:sldId id="260" r:id="rId4"/>
    <p:sldId id="257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77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2" r:id="rId34"/>
    <p:sldId id="292" r:id="rId35"/>
    <p:sldId id="294" r:id="rId36"/>
    <p:sldId id="293" r:id="rId37"/>
    <p:sldId id="295" r:id="rId38"/>
    <p:sldId id="296" r:id="rId39"/>
    <p:sldId id="297" r:id="rId40"/>
    <p:sldId id="269" r:id="rId41"/>
    <p:sldId id="264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EBA0-79B5-47E3-93BD-C3F94081C3FE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9E35D-91DE-48EF-B14B-247A56608D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8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76AE0-3316-45D6-B2B7-EB2AFA35008A}" type="slidenum">
              <a:rPr lang="zh-TW" altLang="en-US" smtClean="0">
                <a:solidFill>
                  <a:prstClr val="black"/>
                </a:solidFill>
              </a:rPr>
              <a:pPr/>
              <a:t>1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3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20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2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98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57" r="8482" b="19290"/>
          <a:stretch/>
        </p:blipFill>
        <p:spPr>
          <a:xfrm>
            <a:off x="-11576" y="945861"/>
            <a:ext cx="12199717" cy="59295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04" b="20026"/>
          <a:stretch/>
        </p:blipFill>
        <p:spPr>
          <a:xfrm>
            <a:off x="-11575" y="277611"/>
            <a:ext cx="3163317" cy="65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69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42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052648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4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21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58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055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3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485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9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71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11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80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17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1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11019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-3311237" y="3311238"/>
            <a:ext cx="6858001" cy="235526"/>
          </a:xfrm>
          <a:prstGeom prst="rect">
            <a:avLst/>
          </a:prstGeom>
          <a:gradFill>
            <a:gsLst>
              <a:gs pos="31000">
                <a:srgbClr val="9D52B0"/>
              </a:gs>
              <a:gs pos="0">
                <a:srgbClr val="5E54BE"/>
              </a:gs>
              <a:gs pos="53000">
                <a:srgbClr val="B1517E"/>
              </a:gs>
              <a:gs pos="83000">
                <a:srgbClr val="E17E48"/>
              </a:gs>
              <a:gs pos="100000">
                <a:srgbClr val="F9CB7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609570"/>
            <a:endParaRPr kumimoji="1" lang="zh-TW" altLang="en-US" sz="2400" dirty="0">
              <a:solidFill>
                <a:prstClr val="white"/>
              </a:solidFill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7869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D24CA-6C5D-4BB6-B1C9-BC2F91C4A151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2199-D38A-4187-980E-8A869DBD2BA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235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12192000" cy="12367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1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618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3395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6506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435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8515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257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389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8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>
              <a:solidFill>
                <a:srgbClr val="335B7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347033-0982-4FF6-80D1-B94E0375A58D}" type="slidenum">
              <a:rPr lang="zh-TW" altLang="en-US" smtClean="0">
                <a:solidFill>
                  <a:srgbClr val="335B74"/>
                </a:solidFill>
              </a:rPr>
              <a:pPr/>
              <a:t>‹#›</a:t>
            </a:fld>
            <a:endParaRPr lang="zh-TW" altLang="en-US">
              <a:solidFill>
                <a:srgbClr val="335B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75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5415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06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860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5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02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6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0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21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379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2769B-F161-4F42-AF13-30AC84EB700B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F1DD8-BF92-4A1C-99CD-442BC217F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06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C1D778D7-78E0-4A59-B95B-332F76078CDE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2018/11/19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590B6A40-DD7F-4AAD-B231-EE48901FB663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A55AF3-65BE-4A52-9C80-AC6B0002B79E}" type="datetimeFigureOut">
              <a:rPr lang="zh-TW" altLang="en-US" smtClean="0"/>
              <a:pPr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4347033-0982-4FF6-80D1-B94E0375A58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4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"/>
          <p:cNvPicPr>
            <a:picLocks noChangeAspect="1"/>
          </p:cNvPicPr>
          <p:nvPr/>
        </p:nvPicPr>
        <p:blipFill>
          <a:blip r:embed="rId3" cstate="email">
            <a:lum brigh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0340"/>
          </a:xfrm>
          <a:prstGeom prst="rect">
            <a:avLst/>
          </a:prstGeom>
        </p:spPr>
      </p:pic>
      <p:sp>
        <p:nvSpPr>
          <p:cNvPr id="10" name="標題 10"/>
          <p:cNvSpPr txBox="1">
            <a:spLocks/>
          </p:cNvSpPr>
          <p:nvPr/>
        </p:nvSpPr>
        <p:spPr>
          <a:xfrm>
            <a:off x="-81335" y="5139618"/>
            <a:ext cx="10436514" cy="103312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vert="horz" anchor="b">
            <a:noAutofit/>
          </a:bodyPr>
          <a:lstStyle>
            <a:lvl1pPr marL="484632" algn="r" rtl="0" eaLnBrk="1" latinLnBrk="0" hangingPunct="1">
              <a:spcBef>
                <a:spcPct val="0"/>
              </a:spcBef>
              <a:buNone/>
              <a:defRPr lang="zh-TW" sz="4500" kern="120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en-US" sz="4800" b="1" dirty="0" smtClean="0">
                <a:ln w="6350">
                  <a:noFill/>
                </a:ln>
                <a:solidFill>
                  <a:prstClr val="whit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Cloud Platform Tutorial</a:t>
            </a:r>
            <a:endParaRPr altLang="en-US" sz="4800" b="1" dirty="0">
              <a:ln w="6350">
                <a:noFill/>
              </a:ln>
              <a:solidFill>
                <a:prstClr val="white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271787" y="6285077"/>
            <a:ext cx="1920213" cy="461665"/>
            <a:chOff x="5436096" y="6062642"/>
            <a:chExt cx="2365976" cy="568838"/>
          </a:xfrm>
        </p:grpSpPr>
        <p:pic>
          <p:nvPicPr>
            <p:cNvPr id="12" name="Picture 7" descr="D:\WORK\88集團資料\智冠_圓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6093352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0152" y="6062642"/>
              <a:ext cx="1861920" cy="568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智冠科技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-81335" y="3953524"/>
            <a:ext cx="7282763" cy="118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ln w="6350">
                  <a:noFill/>
                </a:ln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智冠科技 數位發展中心</a:t>
            </a:r>
            <a:endParaRPr lang="en-US" altLang="zh-TW" sz="5400" b="1" dirty="0">
              <a:ln w="6350">
                <a:noFill/>
              </a:ln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6685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189" y="188607"/>
            <a:ext cx="12119811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      Google Cloud Platform</a:t>
            </a:r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491916"/>
            <a:ext cx="9814560" cy="4820652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0" y="4715123"/>
            <a:ext cx="1590261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Staging Data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-1" y="3736621"/>
            <a:ext cx="1948071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Computing Service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3661923" y="4878125"/>
            <a:ext cx="2217089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RDB,G, GCE, GAE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969071" y="5543090"/>
            <a:ext cx="3222929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Hadoop, hive, pig, spark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8969070" y="5869094"/>
            <a:ext cx="3222929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HDFS, cluster need to be UP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3661923" y="6075464"/>
            <a:ext cx="2217089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json,P</a:t>
            </a:r>
            <a:r>
              <a:rPr lang="en-US" altLang="zh-TW" dirty="0" smtClean="0"/>
              <a:t>, Key-Value 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5879012" y="3617494"/>
            <a:ext cx="2727577" cy="50613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>
                <a:solidFill>
                  <a:schemeClr val="bg1"/>
                </a:solidFill>
              </a:rPr>
              <a:t>completely serverless</a:t>
            </a:r>
            <a:r>
              <a:rPr lang="en-US" altLang="zh-TW" sz="1400" dirty="0">
                <a:solidFill>
                  <a:schemeClr val="bg1"/>
                </a:solidFill>
              </a:rPr>
              <a:t>, </a:t>
            </a:r>
          </a:p>
          <a:p>
            <a:r>
              <a:rPr lang="en-US" altLang="zh-TW" sz="1400" dirty="0">
                <a:solidFill>
                  <a:schemeClr val="bg1"/>
                </a:solidFill>
              </a:rPr>
              <a:t>fully managed data </a:t>
            </a:r>
            <a:r>
              <a:rPr lang="en-US" altLang="zh-TW" sz="1400" dirty="0" smtClean="0">
                <a:solidFill>
                  <a:schemeClr val="bg1"/>
                </a:solidFill>
              </a:rPr>
              <a:t>warehouse</a:t>
            </a:r>
            <a:endParaRPr lang="en-US" altLang="zh-TW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2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189" y="188607"/>
            <a:ext cx="12119811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      Google Cloud Platform</a:t>
            </a:r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15" y="1845734"/>
            <a:ext cx="11548572" cy="4252142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818985" y="6065707"/>
            <a:ext cx="1764562" cy="2385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5">
                    <a:lumMod val="75000"/>
                  </a:schemeClr>
                </a:solidFill>
              </a:rPr>
              <a:t>Cheaper, Safer</a:t>
            </a:r>
            <a:endParaRPr lang="zh-TW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189" y="188607"/>
            <a:ext cx="12119811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      Google Cloud Platform, </a:t>
            </a:r>
            <a:r>
              <a:rPr lang="en-US" altLang="zh-TW" sz="2000" dirty="0"/>
              <a:t>no systems operation required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84" y="1792646"/>
            <a:ext cx="8728876" cy="45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earth-scale computer,</a:t>
            </a:r>
            <a:r>
              <a:rPr lang="en-US" altLang="zh-TW" sz="4400" dirty="0"/>
              <a:t> </a:t>
            </a:r>
            <a:r>
              <a:rPr lang="en-US" altLang="zh-TW" sz="2000" dirty="0" smtClean="0"/>
              <a:t>no </a:t>
            </a:r>
            <a:r>
              <a:rPr lang="en-US" altLang="zh-TW" sz="2000" dirty="0"/>
              <a:t>systems operation required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023360"/>
          </a:xfrm>
        </p:spPr>
        <p:txBody>
          <a:bodyPr>
            <a:normAutofit/>
          </a:bodyPr>
          <a:lstStyle/>
          <a:p>
            <a:pPr>
              <a:lnSpc>
                <a:spcPts val="3360"/>
              </a:lnSpc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>
              <a:lnSpc>
                <a:spcPts val="3360"/>
              </a:lnSpc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CPU+ Net Working =  computing + storage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Working </a:t>
            </a:r>
            <a:r>
              <a:rPr lang="en-US" altLang="zh-TW" sz="2800" dirty="0"/>
              <a:t>with cloud infrastructure to be as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no-ops</a:t>
            </a:r>
            <a:r>
              <a:rPr lang="en-US" altLang="zh-TW" sz="2800" dirty="0" smtClean="0"/>
              <a:t> </a:t>
            </a:r>
            <a:r>
              <a:rPr lang="en-US" altLang="zh-TW" sz="2800" dirty="0"/>
              <a:t>as </a:t>
            </a:r>
            <a:r>
              <a:rPr lang="en-US" altLang="zh-TW" sz="2800" dirty="0" smtClean="0"/>
              <a:t>possible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err="1" smtClean="0"/>
              <a:t>Preemptible</a:t>
            </a:r>
            <a:r>
              <a:rPr lang="en-US" altLang="zh-TW" sz="2800" dirty="0" smtClean="0"/>
              <a:t> Virtual Machine</a:t>
            </a:r>
            <a:r>
              <a:rPr lang="zh-TW" altLang="en-US" sz="2800" dirty="0" smtClean="0"/>
              <a:t>：</a:t>
            </a:r>
            <a:r>
              <a:rPr lang="en-US" altLang="zh-TW" sz="2800" dirty="0" err="1" smtClean="0"/>
              <a:t>discount~discount~discount</a:t>
            </a:r>
            <a:endParaRPr lang="en-US" altLang="zh-TW" sz="2800" dirty="0" smtClean="0"/>
          </a:p>
          <a:p>
            <a:pPr marL="0" indent="0">
              <a:buNone/>
            </a:pPr>
            <a:endParaRPr lang="zh-TW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88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Step 1, upload data to Storage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12" y="1845734"/>
            <a:ext cx="10009367" cy="426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2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Step 1, upload data to Storage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97279" y="1845734"/>
            <a:ext cx="11370365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2400" dirty="0"/>
              <a:t>D</a:t>
            </a:r>
            <a:r>
              <a:rPr lang="en-US" altLang="zh-TW" sz="2400" dirty="0" smtClean="0"/>
              <a:t>isks </a:t>
            </a:r>
            <a:r>
              <a:rPr lang="en-US" altLang="zh-TW" sz="2400" dirty="0"/>
              <a:t>are associated with the compute engine that they're attached to.</a:t>
            </a:r>
            <a:r>
              <a:rPr lang="en-US" altLang="zh-TW" sz="2800" dirty="0"/>
              <a:t> </a:t>
            </a:r>
          </a:p>
          <a:p>
            <a:r>
              <a:rPr lang="en-US" altLang="zh-TW" sz="2400" dirty="0" smtClean="0"/>
              <a:t>  When </a:t>
            </a:r>
            <a:r>
              <a:rPr lang="en-US" altLang="zh-TW" sz="2400" dirty="0"/>
              <a:t>the compute engine goes away, the disk also goes away.</a:t>
            </a:r>
          </a:p>
          <a:p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smtClean="0"/>
              <a:t>GCP, not </a:t>
            </a:r>
            <a:r>
              <a:rPr lang="en-US" altLang="zh-TW" dirty="0"/>
              <a:t>store it on a disk, </a:t>
            </a:r>
            <a:r>
              <a:rPr lang="en-US" altLang="zh-TW" dirty="0" smtClean="0"/>
              <a:t> </a:t>
            </a:r>
            <a:r>
              <a:rPr lang="en-US" altLang="zh-TW" dirty="0"/>
              <a:t>store it on cloud storage</a:t>
            </a:r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08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Step 1, upload data to Storage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27" y="1896154"/>
            <a:ext cx="10188341" cy="39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Step 1, upload data to Storage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668000" cy="401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4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Step 1, upload data to Storage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58400" cy="44311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14649" y="2722966"/>
            <a:ext cx="2030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+mj-ea"/>
                <a:ea typeface="+mj-ea"/>
              </a:rPr>
              <a:t>reduce </a:t>
            </a:r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latency</a:t>
            </a:r>
            <a:endParaRPr lang="zh-TW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67322" y="2859324"/>
            <a:ext cx="34461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+mj-ea"/>
                <a:ea typeface="+mj-ea"/>
              </a:rPr>
              <a:t>reduce </a:t>
            </a:r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service disruptions</a:t>
            </a:r>
            <a:endParaRPr lang="zh-TW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34000" y="230087"/>
            <a:ext cx="6718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+mj-ea"/>
                <a:ea typeface="+mj-ea"/>
              </a:rPr>
              <a:t>Multiple zone in Multiple Region which is closest to u</a:t>
            </a:r>
            <a:endParaRPr lang="zh-TW" altLang="en-US" sz="2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83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GCP, wrong step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055895" y="1845734"/>
            <a:ext cx="6172599" cy="416747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ts val="1320"/>
              </a:lnSpc>
              <a:buFont typeface="Wingdings" panose="05000000000000000000" pitchFamily="2" charset="2"/>
              <a:buChar char="l"/>
            </a:pPr>
            <a:r>
              <a:rPr lang="en-US" altLang="zh-TW" sz="2500" dirty="0" smtClean="0"/>
              <a:t>Ask customer use it like everyone else,</a:t>
            </a:r>
          </a:p>
          <a:p>
            <a:pPr marL="0" indent="0">
              <a:lnSpc>
                <a:spcPts val="1320"/>
              </a:lnSpc>
              <a:buNone/>
            </a:pPr>
            <a:r>
              <a:rPr lang="en-US" altLang="zh-TW" sz="2500" dirty="0" smtClean="0"/>
              <a:t>   need </a:t>
            </a:r>
            <a:r>
              <a:rPr lang="en-US" altLang="zh-TW" sz="2500" dirty="0"/>
              <a:t>java (java only) skill</a:t>
            </a:r>
          </a:p>
          <a:p>
            <a:pPr marL="0" indent="0">
              <a:lnSpc>
                <a:spcPts val="1320"/>
              </a:lnSpc>
              <a:buNone/>
            </a:pPr>
            <a:r>
              <a:rPr lang="en-US" altLang="zh-TW" sz="2500" dirty="0"/>
              <a:t>   google fix </a:t>
            </a:r>
            <a:r>
              <a:rPr lang="en-US" altLang="zh-TW" sz="2500" dirty="0" smtClean="0"/>
              <a:t>everything</a:t>
            </a:r>
          </a:p>
          <a:p>
            <a:pPr marL="0" indent="0">
              <a:lnSpc>
                <a:spcPts val="1320"/>
              </a:lnSpc>
              <a:buNone/>
            </a:pPr>
            <a:endParaRPr lang="en-US" altLang="zh-TW" sz="2500" dirty="0" smtClean="0"/>
          </a:p>
          <a:p>
            <a:pPr>
              <a:lnSpc>
                <a:spcPts val="1320"/>
              </a:lnSpc>
              <a:buFont typeface="Wingdings" panose="05000000000000000000" pitchFamily="2" charset="2"/>
              <a:buChar char="l"/>
            </a:pPr>
            <a:r>
              <a:rPr lang="en-US" altLang="zh-TW" sz="2500" dirty="0" smtClean="0"/>
              <a:t>On premium, run app engine from different programs, python</a:t>
            </a:r>
            <a:endParaRPr lang="en-US" altLang="zh-TW" sz="2500" dirty="0" smtClean="0"/>
          </a:p>
          <a:p>
            <a:pPr>
              <a:lnSpc>
                <a:spcPts val="1320"/>
              </a:lnSpc>
              <a:buFont typeface="Wingdings" panose="05000000000000000000" pitchFamily="2" charset="2"/>
              <a:buChar char="l"/>
            </a:pPr>
            <a:endParaRPr lang="en-US" altLang="zh-TW" sz="2500" dirty="0"/>
          </a:p>
          <a:p>
            <a:pPr>
              <a:lnSpc>
                <a:spcPts val="1320"/>
              </a:lnSpc>
              <a:buFont typeface="Wingdings" panose="05000000000000000000" pitchFamily="2" charset="2"/>
              <a:buChar char="l"/>
            </a:pPr>
            <a:r>
              <a:rPr lang="en-US" altLang="zh-TW" sz="2500" dirty="0" smtClean="0"/>
              <a:t>Container, Tomcat, Docker Container</a:t>
            </a:r>
          </a:p>
          <a:p>
            <a:pPr marL="0" indent="0">
              <a:lnSpc>
                <a:spcPts val="1320"/>
              </a:lnSpc>
              <a:buNone/>
            </a:pPr>
            <a:endParaRPr lang="en-US" altLang="zh-TW" sz="2500" dirty="0"/>
          </a:p>
          <a:p>
            <a:pPr>
              <a:lnSpc>
                <a:spcPts val="1320"/>
              </a:lnSpc>
              <a:buFont typeface="Wingdings" panose="05000000000000000000" pitchFamily="2" charset="2"/>
              <a:buChar char="l"/>
            </a:pPr>
            <a:r>
              <a:rPr lang="en-US" altLang="zh-TW" sz="2500" dirty="0" smtClean="0"/>
              <a:t>Take your workload run on the cloud,</a:t>
            </a:r>
          </a:p>
          <a:p>
            <a:pPr marL="0" indent="0">
              <a:lnSpc>
                <a:spcPts val="1320"/>
              </a:lnSpc>
              <a:buNone/>
            </a:pPr>
            <a:r>
              <a:rPr lang="en-US" altLang="zh-TW" sz="2500" dirty="0"/>
              <a:t> </a:t>
            </a:r>
            <a:r>
              <a:rPr lang="en-US" altLang="zh-TW" sz="2500" dirty="0" smtClean="0"/>
              <a:t> App service, additional scale, server less</a:t>
            </a:r>
            <a:endParaRPr lang="en-US" altLang="zh-TW" sz="2500" dirty="0"/>
          </a:p>
          <a:p>
            <a:pPr marL="0" indent="0">
              <a:lnSpc>
                <a:spcPts val="1320"/>
              </a:lnSpc>
              <a:buNone/>
            </a:pPr>
            <a:r>
              <a:rPr lang="en-US" altLang="zh-TW" sz="2500" dirty="0" smtClean="0"/>
              <a:t>  Google </a:t>
            </a:r>
            <a:r>
              <a:rPr lang="en-US" altLang="zh-TW" sz="2500" dirty="0"/>
              <a:t>Cloud to manage those infrastructure needs for you, </a:t>
            </a:r>
          </a:p>
          <a:p>
            <a:pPr>
              <a:lnSpc>
                <a:spcPts val="1320"/>
              </a:lnSpc>
            </a:pPr>
            <a:r>
              <a:rPr lang="en-US" altLang="zh-TW" sz="2500" dirty="0"/>
              <a:t>so that you can concentrate on your business needs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495861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88607"/>
            <a:ext cx="11094720" cy="1450757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/>
              <a:t>GCP, Step </a:t>
            </a:r>
            <a:r>
              <a:rPr lang="en-US" altLang="zh-TW" sz="4400" dirty="0" smtClean="0"/>
              <a:t>2, </a:t>
            </a:r>
            <a:r>
              <a:rPr lang="en-US" altLang="zh-TW" sz="4000" dirty="0" smtClean="0"/>
              <a:t>Choose </a:t>
            </a:r>
            <a:r>
              <a:rPr lang="en-US" altLang="zh-TW" sz="4000" dirty="0" smtClean="0"/>
              <a:t>One Solution to Store</a:t>
            </a:r>
            <a:r>
              <a:rPr lang="en-US" altLang="zh-TW" sz="4000" dirty="0" smtClean="0"/>
              <a:t>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Cloud SQL, RDB for gigabytes</a:t>
            </a:r>
            <a:endParaRPr lang="zh-TW" altLang="en-US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058400" cy="42993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67" y="1002845"/>
            <a:ext cx="702366" cy="6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137" y="1758033"/>
            <a:ext cx="9015663" cy="4382413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2101516" y="5269831"/>
            <a:ext cx="1556084" cy="617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Relational Database</a:t>
            </a:r>
            <a:endParaRPr lang="zh-TW" altLang="en-US" dirty="0"/>
          </a:p>
        </p:txBody>
      </p:sp>
      <p:sp>
        <p:nvSpPr>
          <p:cNvPr id="9" name="五角星形 8"/>
          <p:cNvSpPr/>
          <p:nvPr/>
        </p:nvSpPr>
        <p:spPr>
          <a:xfrm>
            <a:off x="8029074" y="5554249"/>
            <a:ext cx="466430" cy="333203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Cloud SQL</a:t>
            </a:r>
            <a:r>
              <a:rPr lang="en-US" altLang="zh-TW" sz="2000" dirty="0"/>
              <a:t> </a:t>
            </a:r>
            <a:r>
              <a:rPr lang="en-US" altLang="zh-TW" sz="4000" dirty="0"/>
              <a:t>, RDB for gigabytes</a:t>
            </a:r>
            <a:endParaRPr lang="zh-TW" altLang="en-US" sz="20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67" y="1002845"/>
            <a:ext cx="702366" cy="6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1845734"/>
            <a:ext cx="8749085" cy="436447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198783" y="2305877"/>
            <a:ext cx="4301656" cy="1637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Use RDB schema to show OO Data, Hierarchical, </a:t>
            </a:r>
            <a:br>
              <a:rPr lang="en-US" altLang="zh-TW" dirty="0" smtClean="0"/>
            </a:br>
            <a:r>
              <a:rPr lang="en-US" altLang="zh-TW" dirty="0" smtClean="0"/>
              <a:t>NULL is needed to fill in the column</a:t>
            </a:r>
            <a:br>
              <a:rPr lang="en-US" altLang="zh-TW" dirty="0" smtClean="0"/>
            </a:br>
            <a:r>
              <a:rPr lang="en-US" altLang="zh-TW" dirty="0"/>
              <a:t>which leads to data </a:t>
            </a:r>
            <a:r>
              <a:rPr lang="en-US" altLang="zh-TW" dirty="0" smtClean="0"/>
              <a:t>integrity problems</a:t>
            </a:r>
            <a:endParaRPr lang="zh-TW" altLang="en-US" dirty="0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Cloud SQL</a:t>
            </a:r>
            <a:r>
              <a:rPr lang="en-US" altLang="zh-TW" sz="2000" dirty="0"/>
              <a:t> </a:t>
            </a:r>
            <a:r>
              <a:rPr lang="en-US" altLang="zh-TW" sz="4000" dirty="0"/>
              <a:t>, RDB for gigabytes</a:t>
            </a:r>
            <a:endParaRPr lang="zh-TW" altLang="en-US" sz="2000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67" y="1002845"/>
            <a:ext cx="702366" cy="6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8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185" y="1782653"/>
            <a:ext cx="10017349" cy="4602245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DataStore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transaction support for Hierarchy data</a:t>
            </a:r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79" y="945577"/>
            <a:ext cx="770697" cy="6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26208"/>
            <a:ext cx="10058400" cy="4720644"/>
          </a:xfrm>
          <a:prstGeom prst="rect">
            <a:avLst/>
          </a:prstGeom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DataStore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transaction support for Hierarchy data</a:t>
            </a:r>
            <a:endParaRPr lang="zh-TW" altLang="en-US" sz="20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79" y="945577"/>
            <a:ext cx="770697" cy="6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74821"/>
            <a:ext cx="10058400" cy="416518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1118574" y="2116702"/>
            <a:ext cx="1073426" cy="262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Memory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9098943" y="2912456"/>
            <a:ext cx="3093057" cy="2623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Cloud: save it to xx entity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7267492" y="3225578"/>
            <a:ext cx="4924508" cy="468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Iterable</a:t>
            </a:r>
            <a:r>
              <a:rPr lang="en-US" altLang="zh-TW" dirty="0" smtClean="0"/>
              <a:t>, since selected data (gigabyte)</a:t>
            </a:r>
            <a:br>
              <a:rPr lang="en-US" altLang="zh-TW" dirty="0" smtClean="0"/>
            </a:br>
            <a:r>
              <a:rPr lang="en-US" altLang="zh-TW" dirty="0" smtClean="0"/>
              <a:t>might too big to save into memory  </a:t>
            </a:r>
            <a:endParaRPr lang="zh-TW" altLang="en-US" dirty="0"/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DataStore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transaction support for Hierarchy data</a:t>
            </a:r>
            <a:endParaRPr lang="zh-TW" altLang="en-US" sz="2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79" y="945577"/>
            <a:ext cx="770697" cy="638158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490622" y="3650679"/>
            <a:ext cx="1067904" cy="20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objectify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773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Bigtable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			   high throughput need, flatten data 1*N</a:t>
            </a:r>
            <a:endParaRPr lang="zh-TW" altLang="en-US" sz="2000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82653"/>
            <a:ext cx="10058400" cy="47493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04" y="914395"/>
            <a:ext cx="661534" cy="5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Bigtable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			   high throughput need, flatten data 1*N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04" y="914395"/>
            <a:ext cx="661534" cy="5998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3442"/>
            <a:ext cx="12192000" cy="44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Bigtable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			   high throughput need, flatten data 1*N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04" y="914395"/>
            <a:ext cx="661534" cy="59986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3442"/>
            <a:ext cx="12192000" cy="44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Bigtable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			   high throughput need, flatten data 1*N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04" y="914395"/>
            <a:ext cx="661534" cy="59986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4210"/>
            <a:ext cx="12192000" cy="3719811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1171074" y="1312745"/>
            <a:ext cx="1981200" cy="403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Marketing 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91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Server </a:t>
            </a:r>
            <a:r>
              <a:rPr lang="en-US" altLang="zh-TW" dirty="0" err="1" smtClean="0"/>
              <a:t>on-premise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Server </a:t>
            </a:r>
            <a:r>
              <a:rPr lang="en-US" altLang="zh-TW" dirty="0" err="1" smtClean="0">
                <a:solidFill>
                  <a:schemeClr val="bg1"/>
                </a:solidFill>
              </a:rPr>
              <a:t>on-premise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80" y="1845734"/>
            <a:ext cx="1063089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/>
              <a:t>Managed Server, PC, Data, Server, </a:t>
            </a:r>
            <a:r>
              <a:rPr lang="en-US" altLang="zh-TW" sz="2800" dirty="0" smtClean="0"/>
              <a:t>Software, Electronic, Power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err="1" smtClean="0"/>
              <a:t>Controll</a:t>
            </a:r>
            <a:r>
              <a:rPr lang="en-US" altLang="zh-TW" sz="2800" dirty="0" smtClean="0"/>
              <a:t> everything, all counts on you</a:t>
            </a:r>
            <a:endParaRPr lang="zh-TW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7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Bigtable</a:t>
            </a:r>
            <a:r>
              <a:rPr lang="en-US" altLang="zh-TW" sz="4000" dirty="0" smtClean="0"/>
              <a:t>, </a:t>
            </a:r>
            <a:br>
              <a:rPr lang="en-US" altLang="zh-TW" sz="4000" dirty="0" smtClean="0"/>
            </a:br>
            <a:r>
              <a:rPr lang="en-US" altLang="zh-TW" sz="4000" dirty="0" smtClean="0"/>
              <a:t>			   high throughput need, flatten data 1*N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04" y="914395"/>
            <a:ext cx="661534" cy="599866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1171074" y="1312745"/>
            <a:ext cx="1981200" cy="403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Marketing Data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37" y="1842432"/>
            <a:ext cx="7660964" cy="43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2101516" y="5269831"/>
            <a:ext cx="1556084" cy="617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Relational Database</a:t>
            </a:r>
            <a:endParaRPr lang="zh-TW" altLang="en-US" dirty="0"/>
          </a:p>
        </p:txBody>
      </p:sp>
      <p:sp>
        <p:nvSpPr>
          <p:cNvPr id="9" name="五角星形 8"/>
          <p:cNvSpPr/>
          <p:nvPr/>
        </p:nvSpPr>
        <p:spPr>
          <a:xfrm>
            <a:off x="8029074" y="5554249"/>
            <a:ext cx="466430" cy="333203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44" y="1845734"/>
            <a:ext cx="9768178" cy="4530665"/>
          </a:xfrm>
          <a:prstGeom prst="rect">
            <a:avLst/>
          </a:prstGeom>
        </p:spPr>
      </p:pic>
      <p:sp>
        <p:nvSpPr>
          <p:cNvPr id="10" name="五角星形 9"/>
          <p:cNvSpPr/>
          <p:nvPr/>
        </p:nvSpPr>
        <p:spPr>
          <a:xfrm>
            <a:off x="10354656" y="4728639"/>
            <a:ext cx="466430" cy="333203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五角星形 10"/>
          <p:cNvSpPr/>
          <p:nvPr/>
        </p:nvSpPr>
        <p:spPr>
          <a:xfrm>
            <a:off x="10369919" y="5245438"/>
            <a:ext cx="466430" cy="333203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五角星形 11"/>
          <p:cNvSpPr/>
          <p:nvPr/>
        </p:nvSpPr>
        <p:spPr>
          <a:xfrm>
            <a:off x="10369919" y="5806481"/>
            <a:ext cx="466430" cy="333203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1184744" y="5108308"/>
            <a:ext cx="4619708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HDFS, cluster need to be UP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1184744" y="5443771"/>
            <a:ext cx="4619708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/>
              <a:t>Delete cluster will also delete data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1184744" y="5787563"/>
            <a:ext cx="4619708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U </a:t>
            </a:r>
            <a:r>
              <a:rPr lang="en-US" altLang="zh-TW" sz="1400" dirty="0" smtClean="0"/>
              <a:t>will pay for the compute even u only need storage</a:t>
            </a:r>
            <a:endParaRPr lang="zh-TW" altLang="en-US" sz="1400" dirty="0"/>
          </a:p>
        </p:txBody>
      </p:sp>
      <p:sp>
        <p:nvSpPr>
          <p:cNvPr id="16" name="圓角矩形 15"/>
          <p:cNvSpPr/>
          <p:nvPr/>
        </p:nvSpPr>
        <p:spPr>
          <a:xfrm>
            <a:off x="1184744" y="6113567"/>
            <a:ext cx="4619708" cy="326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 smtClean="0"/>
              <a:t>Dataproc</a:t>
            </a:r>
            <a:r>
              <a:rPr lang="en-US" altLang="zh-TW" dirty="0" smtClean="0"/>
              <a:t> works well with FVMs, (next VMs)</a:t>
            </a:r>
            <a:endParaRPr lang="zh-TW" altLang="en-US" dirty="0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1097280" y="188607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2, </a:t>
            </a:r>
            <a:r>
              <a:rPr lang="en-US" altLang="zh-TW" sz="4000" dirty="0" smtClean="0"/>
              <a:t>Choose One Solution to Store Data: 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DataProc</a:t>
            </a:r>
            <a:endParaRPr lang="zh-TW" altLang="en-US" sz="20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598" y="1016092"/>
            <a:ext cx="734197" cy="70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BigQuery</a:t>
            </a:r>
            <a:r>
              <a:rPr lang="en-US" altLang="zh-TW" sz="4000" dirty="0" smtClean="0"/>
              <a:t>, 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57" y="1122943"/>
            <a:ext cx="661534" cy="5998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31" y="1782653"/>
            <a:ext cx="8742947" cy="451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        </a:t>
            </a:r>
            <a:r>
              <a:rPr lang="en-US" altLang="zh-TW" sz="4000" dirty="0" err="1" smtClean="0"/>
              <a:t>BigQuery</a:t>
            </a:r>
            <a:r>
              <a:rPr lang="en-US" altLang="zh-TW" sz="4000" dirty="0" smtClean="0"/>
              <a:t>, 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57" y="1122943"/>
            <a:ext cx="661534" cy="59986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55" y="1890963"/>
            <a:ext cx="8766008" cy="4204511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8373979" y="3432007"/>
            <a:ext cx="1299410" cy="2561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Hyperlink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7563856" y="5782127"/>
            <a:ext cx="4435640" cy="3930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Join other Google Sheets or other data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5016367" y="3432007"/>
            <a:ext cx="1804736" cy="2561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Realtime</a:t>
            </a:r>
            <a:r>
              <a:rPr lang="en-US" altLang="zh-TW" dirty="0" smtClean="0"/>
              <a:t> data</a:t>
            </a:r>
            <a:endParaRPr lang="zh-TW" altLang="en-US" dirty="0"/>
          </a:p>
        </p:txBody>
      </p:sp>
      <p:sp>
        <p:nvSpPr>
          <p:cNvPr id="7" name="五角星形 6"/>
          <p:cNvSpPr/>
          <p:nvPr/>
        </p:nvSpPr>
        <p:spPr>
          <a:xfrm>
            <a:off x="7098632" y="5810727"/>
            <a:ext cx="328863" cy="27219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61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	    </a:t>
            </a:r>
            <a:r>
              <a:rPr lang="en-US" altLang="zh-TW" sz="4000" dirty="0" err="1" smtClean="0"/>
              <a:t>DataLab</a:t>
            </a:r>
            <a:r>
              <a:rPr lang="en-US" altLang="zh-TW" sz="4000" dirty="0" smtClean="0"/>
              <a:t> 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98" y="1160658"/>
            <a:ext cx="614942" cy="54994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83" y="1782653"/>
            <a:ext cx="8301791" cy="50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	    </a:t>
            </a:r>
            <a:r>
              <a:rPr lang="en-US" altLang="zh-TW" sz="4000" dirty="0" err="1" smtClean="0"/>
              <a:t>DataLab</a:t>
            </a:r>
            <a:r>
              <a:rPr lang="en-US" altLang="zh-TW" sz="4000" dirty="0" smtClean="0"/>
              <a:t> 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98" y="1160658"/>
            <a:ext cx="614942" cy="54994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589" y="1782653"/>
            <a:ext cx="9079832" cy="4880063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7716252" y="3233410"/>
            <a:ext cx="4018548" cy="435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Set u free from hardware limitations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624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	    </a:t>
            </a:r>
            <a:r>
              <a:rPr lang="en-US" altLang="zh-TW" sz="4000" dirty="0" err="1" smtClean="0"/>
              <a:t>DataLab</a:t>
            </a:r>
            <a:r>
              <a:rPr lang="en-US" altLang="zh-TW" sz="4000" dirty="0" smtClean="0"/>
              <a:t> 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98" y="1160658"/>
            <a:ext cx="614942" cy="54994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47" y="1782653"/>
            <a:ext cx="9144000" cy="5143500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8558463" y="978568"/>
            <a:ext cx="2687053" cy="732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Install </a:t>
            </a:r>
            <a:r>
              <a:rPr lang="en-US" altLang="zh-TW" dirty="0" err="1" smtClean="0"/>
              <a:t>GCloud</a:t>
            </a:r>
            <a:r>
              <a:rPr lang="en-US" altLang="zh-TW" dirty="0" smtClean="0"/>
              <a:t>, which can run </a:t>
            </a:r>
            <a:r>
              <a:rPr lang="en-US" altLang="zh-TW" dirty="0" err="1" smtClean="0"/>
              <a:t>dataLab</a:t>
            </a:r>
            <a:r>
              <a:rPr lang="en-US" altLang="zh-TW" dirty="0" smtClean="0"/>
              <a:t> on-premiums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06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1273743" y="331896"/>
            <a:ext cx="1109472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 smtClean="0"/>
              <a:t>GCP, Step 3, </a:t>
            </a:r>
            <a:r>
              <a:rPr lang="en-US" altLang="zh-TW" sz="4000" dirty="0" smtClean="0"/>
              <a:t>Data Analysis:</a:t>
            </a:r>
            <a:br>
              <a:rPr lang="en-US" altLang="zh-TW" sz="4000" dirty="0" smtClean="0"/>
            </a:br>
            <a:r>
              <a:rPr lang="en-US" altLang="zh-TW" sz="4000" dirty="0" smtClean="0"/>
              <a:t>                 	    </a:t>
            </a:r>
            <a:r>
              <a:rPr lang="en-US" altLang="zh-TW" sz="4000" dirty="0" err="1" smtClean="0"/>
              <a:t>DataLab</a:t>
            </a:r>
            <a:r>
              <a:rPr lang="en-US" altLang="zh-TW" sz="4000" dirty="0" smtClean="0"/>
              <a:t> 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98" y="1160658"/>
            <a:ext cx="614942" cy="54994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37" y="1747121"/>
            <a:ext cx="7197853" cy="50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6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699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6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Center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Data Center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80" y="1845734"/>
            <a:ext cx="1063089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/>
              <a:t>Managed Server, PC, Data, Server, </a:t>
            </a:r>
            <a:r>
              <a:rPr lang="en-US" altLang="zh-TW" sz="2800" dirty="0" smtClean="0"/>
              <a:t>Software, Electronic, Power</a:t>
            </a:r>
          </a:p>
          <a:p>
            <a:pPr marL="0" indent="0">
              <a:buNone/>
            </a:pPr>
            <a:r>
              <a:rPr lang="en-US" altLang="zh-TW" sz="2800" dirty="0" smtClean="0"/>
              <a:t>   Into Data Center, in multiple region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Own the hardware, hire someone to control the security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Give up direct physical  access to the machine</a:t>
            </a:r>
            <a:endParaRPr lang="zh-TW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186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189" y="188607"/>
            <a:ext cx="12119811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First Generation of Cloud Virtualized Data Center</a:t>
            </a:r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28952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</a:rPr>
              <a:t>Colud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80" y="1845734"/>
            <a:ext cx="10630894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Not even own the Hardware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Asking  computer resources, such as VMs, to computing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Shares computer resources, </a:t>
            </a:r>
          </a:p>
          <a:p>
            <a:pPr marL="0" indent="0">
              <a:buNone/>
            </a:pPr>
            <a:r>
              <a:rPr lang="en-US" altLang="zh-TW" sz="2800" dirty="0" smtClean="0"/>
              <a:t>   not worry the cost when you don’t use it</a:t>
            </a:r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/>
          </a:p>
          <a:p>
            <a:pPr marL="0" indent="0">
              <a:buNone/>
            </a:pPr>
            <a:endParaRPr lang="zh-TW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54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189" y="188607"/>
            <a:ext cx="12119811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      Google Cloud Platform</a:t>
            </a:r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Organize world’s information in multiple region for universal access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Data Center everywhere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Pay for the Service, not the compute note when u only need storage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/>
              <a:t>Pay for the only 10s for using </a:t>
            </a:r>
            <a:r>
              <a:rPr lang="en-US" altLang="zh-TW" sz="2800" dirty="0" smtClean="0"/>
              <a:t>million </a:t>
            </a:r>
            <a:r>
              <a:rPr lang="en-US" altLang="zh-TW" sz="2800" dirty="0"/>
              <a:t>computing </a:t>
            </a:r>
            <a:r>
              <a:rPr lang="en-US" altLang="zh-TW" sz="2800" dirty="0" smtClean="0"/>
              <a:t>notes.</a:t>
            </a:r>
            <a:endParaRPr lang="en-US" altLang="zh-TW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2800" dirty="0"/>
          </a:p>
          <a:p>
            <a:pPr marL="0" indent="0">
              <a:buNone/>
            </a:pPr>
            <a:endParaRPr lang="zh-TW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7175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189" y="188607"/>
            <a:ext cx="12119811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      Google Cloud Platform</a:t>
            </a:r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60" y="1938087"/>
            <a:ext cx="10652835" cy="427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189" y="188607"/>
            <a:ext cx="12119811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      Google Cloud Platform</a:t>
            </a:r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41240"/>
            <a:ext cx="10148515" cy="379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189" y="188607"/>
            <a:ext cx="12119811" cy="1450757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      Google Cloud Platform</a:t>
            </a:r>
            <a:endParaRPr lang="zh-TW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1097280" y="188607"/>
            <a:ext cx="42367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</a:rPr>
              <a:t>Third Wave Managed Service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023360"/>
          </a:xfrm>
        </p:spPr>
        <p:txBody>
          <a:bodyPr>
            <a:normAutofit lnSpcReduction="10000"/>
          </a:bodyPr>
          <a:lstStyle/>
          <a:p>
            <a:pPr>
              <a:lnSpc>
                <a:spcPts val="3360"/>
              </a:lnSpc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Hadoop, 2004, is not recommended now,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altLang="zh-TW" sz="2800" dirty="0"/>
              <a:t> </a:t>
            </a:r>
            <a:r>
              <a:rPr lang="en-US" altLang="zh-TW" sz="2800" dirty="0" smtClean="0"/>
              <a:t> since the MapReduce tends to limited by the number of computer     </a:t>
            </a:r>
          </a:p>
          <a:p>
            <a:pPr marL="0" indent="0">
              <a:lnSpc>
                <a:spcPts val="3360"/>
              </a:lnSpc>
              <a:buNone/>
            </a:pPr>
            <a:r>
              <a:rPr lang="en-US" altLang="zh-TW" sz="2800" dirty="0"/>
              <a:t> </a:t>
            </a:r>
            <a:r>
              <a:rPr lang="en-US" altLang="zh-TW" sz="2800" dirty="0" smtClean="0"/>
              <a:t> notes you have</a:t>
            </a:r>
          </a:p>
          <a:p>
            <a:pPr marL="0" indent="0">
              <a:lnSpc>
                <a:spcPts val="3360"/>
              </a:lnSpc>
              <a:buNone/>
            </a:pPr>
            <a:endParaRPr lang="en-US" altLang="zh-TW" sz="28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The </a:t>
            </a:r>
            <a:r>
              <a:rPr lang="en-US" altLang="zh-TW" sz="2800" dirty="0"/>
              <a:t>Cloud is hugely beneficial, </a:t>
            </a:r>
          </a:p>
          <a:p>
            <a:r>
              <a:rPr lang="en-US" altLang="zh-TW" sz="2800" dirty="0" smtClean="0"/>
              <a:t>  if </a:t>
            </a:r>
            <a:r>
              <a:rPr lang="en-US" altLang="zh-TW" sz="2800" dirty="0"/>
              <a:t>you are running things ephemerally.</a:t>
            </a:r>
          </a:p>
          <a:p>
            <a:r>
              <a:rPr lang="en-US" altLang="zh-TW" sz="2800" dirty="0" smtClean="0"/>
              <a:t>  If </a:t>
            </a:r>
            <a:r>
              <a:rPr lang="en-US" altLang="zh-TW" sz="2800" dirty="0"/>
              <a:t>you're running things just when you need them</a:t>
            </a:r>
          </a:p>
          <a:p>
            <a:pPr marL="0" indent="0">
              <a:lnSpc>
                <a:spcPts val="3360"/>
              </a:lnSpc>
              <a:buNone/>
            </a:pPr>
            <a:endParaRPr lang="en-US" altLang="zh-TW" sz="2800" dirty="0" smtClean="0"/>
          </a:p>
          <a:p>
            <a:pPr marL="0" indent="0">
              <a:buNone/>
            </a:pPr>
            <a:endParaRPr lang="zh-TW" altLang="en-US" sz="2800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566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回顧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767</Words>
  <Application>Microsoft Office PowerPoint</Application>
  <PresentationFormat>寬螢幕</PresentationFormat>
  <Paragraphs>139</Paragraphs>
  <Slides>39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39</vt:i4>
      </vt:variant>
    </vt:vector>
  </HeadingPairs>
  <TitlesOfParts>
    <vt:vector size="48" baseType="lpstr"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1_Office 佈景主題</vt:lpstr>
      <vt:lpstr>1_回顧</vt:lpstr>
      <vt:lpstr>PowerPoint 簡報</vt:lpstr>
      <vt:lpstr>PowerPoint 簡報</vt:lpstr>
      <vt:lpstr>Server on-premise</vt:lpstr>
      <vt:lpstr>Data Center</vt:lpstr>
      <vt:lpstr>First Generation of Cloud Virtualized Data Center</vt:lpstr>
      <vt:lpstr>      Google Cloud Platform</vt:lpstr>
      <vt:lpstr>      Google Cloud Platform</vt:lpstr>
      <vt:lpstr>      Google Cloud Platform</vt:lpstr>
      <vt:lpstr>      Google Cloud Platform</vt:lpstr>
      <vt:lpstr>      Google Cloud Platform</vt:lpstr>
      <vt:lpstr>      Google Cloud Platform</vt:lpstr>
      <vt:lpstr>      Google Cloud Platform, no systems operation required</vt:lpstr>
      <vt:lpstr>GCP, earth-scale computer, no systems operation required</vt:lpstr>
      <vt:lpstr>GCP, Step 1, upload data to Storage</vt:lpstr>
      <vt:lpstr>GCP, Step 1, upload data to Storage</vt:lpstr>
      <vt:lpstr>GCP, Step 1, upload data to Storage</vt:lpstr>
      <vt:lpstr>GCP, Step 1, upload data to Storage</vt:lpstr>
      <vt:lpstr>GCP, Step 1, upload data to Storage</vt:lpstr>
      <vt:lpstr>GCP, wrong step</vt:lpstr>
      <vt:lpstr>GCP, Step 2, Choose One Solution to Store Data:                           Cloud SQL, RDB for gigabytes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PoHsiang Chang</dc:creator>
  <cp:lastModifiedBy>PoHsiang Chang</cp:lastModifiedBy>
  <cp:revision>39</cp:revision>
  <dcterms:created xsi:type="dcterms:W3CDTF">2018-11-16T06:29:05Z</dcterms:created>
  <dcterms:modified xsi:type="dcterms:W3CDTF">2018-11-19T09:59:01Z</dcterms:modified>
</cp:coreProperties>
</file>